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4"/>
  </p:handout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5" r:id="rId13"/>
  </p:sldIdLst>
  <p:sldSz cx="9144000" cy="6858000" type="screen4x3"/>
  <p:notesSz cx="70866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225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4788" y="0"/>
            <a:ext cx="3070225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1040C7-023A-40B5-82B4-E182686DAD30}" type="datetimeFigureOut">
              <a:rPr lang="en-US" smtClean="0"/>
              <a:t>4/30/2013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700"/>
            <a:ext cx="3070225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4788" y="8902700"/>
            <a:ext cx="3070225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14CBD-22D6-4B1C-8936-75ACC7FDEA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210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5BAC203-F5B4-49E1-BC5E-DA94EF415F30}" type="datetimeFigureOut">
              <a:rPr lang="en-US" smtClean="0"/>
              <a:pPr/>
              <a:t>4/30/2013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43FD0A5-16A8-4C0A-B131-4A67CA3DC5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Canada in the Post-War World: the 1950’s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Changing Face of Canada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Massey Commission!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686800" cy="5181600"/>
          </a:xfrm>
        </p:spPr>
        <p:txBody>
          <a:bodyPr/>
          <a:lstStyle/>
          <a:p>
            <a:r>
              <a:rPr lang="en-US" dirty="0" smtClean="0"/>
              <a:t>Established in 1949 by Can. </a:t>
            </a:r>
            <a:r>
              <a:rPr lang="en-US" dirty="0" err="1" smtClean="0"/>
              <a:t>G’ment</a:t>
            </a:r>
            <a:endParaRPr lang="en-US" dirty="0" smtClean="0"/>
          </a:p>
          <a:p>
            <a:r>
              <a:rPr lang="en-US" dirty="0" smtClean="0"/>
              <a:t>Vincent Massey</a:t>
            </a:r>
          </a:p>
          <a:p>
            <a:r>
              <a:rPr lang="en-US" dirty="0" smtClean="0"/>
              <a:t>Official name:  </a:t>
            </a:r>
            <a:r>
              <a:rPr lang="en-US" i="1" dirty="0" smtClean="0"/>
              <a:t>Royal Commission on National Development in the Arts, Letters and Sciences</a:t>
            </a:r>
          </a:p>
          <a:p>
            <a:r>
              <a:rPr lang="en-US" dirty="0" smtClean="0"/>
              <a:t>Investigate the state of Can. culture</a:t>
            </a:r>
          </a:p>
          <a:p>
            <a:r>
              <a:rPr lang="en-US" dirty="0" smtClean="0"/>
              <a:t>1951: reported back</a:t>
            </a:r>
          </a:p>
        </p:txBody>
      </p:sp>
      <p:pic>
        <p:nvPicPr>
          <p:cNvPr id="3074" name="Picture 2" descr="Massey Commission E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4191000"/>
            <a:ext cx="1981200" cy="2428569"/>
          </a:xfrm>
          <a:prstGeom prst="rect">
            <a:avLst/>
          </a:prstGeom>
          <a:noFill/>
        </p:spPr>
      </p:pic>
      <p:pic>
        <p:nvPicPr>
          <p:cNvPr id="3078" name="Picture 6" descr="http://www.pixelsaway.com/gravures/directory/pix/mass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352800"/>
            <a:ext cx="2362200" cy="3247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Massey Commission (cont)!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610600" cy="5181600"/>
          </a:xfrm>
        </p:spPr>
        <p:txBody>
          <a:bodyPr/>
          <a:lstStyle/>
          <a:p>
            <a:r>
              <a:rPr lang="en-US" dirty="0" smtClean="0"/>
              <a:t>Suggested:</a:t>
            </a:r>
          </a:p>
          <a:p>
            <a:pPr lvl="1"/>
            <a:r>
              <a:rPr lang="en-US" dirty="0" smtClean="0"/>
              <a:t>Can. TV used to promote </a:t>
            </a:r>
            <a:r>
              <a:rPr lang="en-US" dirty="0" err="1" smtClean="0"/>
              <a:t>nat’l</a:t>
            </a:r>
            <a:r>
              <a:rPr lang="en-US" dirty="0" smtClean="0"/>
              <a:t> communication and for cultural education in drama and music</a:t>
            </a:r>
          </a:p>
          <a:p>
            <a:pPr lvl="1"/>
            <a:r>
              <a:rPr lang="en-US" dirty="0" err="1" smtClean="0"/>
              <a:t>CBC</a:t>
            </a:r>
            <a:r>
              <a:rPr lang="en-US" dirty="0" smtClean="0"/>
              <a:t> put in charge of development of TV</a:t>
            </a:r>
          </a:p>
          <a:p>
            <a:pPr lvl="1"/>
            <a:r>
              <a:rPr lang="en-US" dirty="0" smtClean="0"/>
              <a:t>Nat’l Film Board (</a:t>
            </a:r>
            <a:r>
              <a:rPr lang="en-US" dirty="0" err="1" smtClean="0"/>
              <a:t>NFB</a:t>
            </a:r>
            <a:r>
              <a:rPr lang="en-US" dirty="0" smtClean="0"/>
              <a:t>) strengthened</a:t>
            </a:r>
          </a:p>
          <a:p>
            <a:pPr lvl="1"/>
            <a:r>
              <a:rPr lang="en-US" dirty="0" err="1" smtClean="0"/>
              <a:t>G’ment</a:t>
            </a:r>
            <a:r>
              <a:rPr lang="en-US" dirty="0" smtClean="0"/>
              <a:t> involved in funding universities and the arts</a:t>
            </a:r>
          </a:p>
          <a:p>
            <a:pPr lvl="2"/>
            <a:r>
              <a:rPr lang="en-US" dirty="0" smtClean="0"/>
              <a:t>Canada Council for the Arts created (awarded grants)</a:t>
            </a:r>
          </a:p>
          <a:p>
            <a:endParaRPr lang="en-US" dirty="0"/>
          </a:p>
        </p:txBody>
      </p:sp>
      <p:pic>
        <p:nvPicPr>
          <p:cNvPr id="24578" name="Picture 2" descr="http://b.vimeocdn.com/ps/235/235/2352351_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495800"/>
            <a:ext cx="2171700" cy="2171700"/>
          </a:xfrm>
          <a:prstGeom prst="rect">
            <a:avLst/>
          </a:prstGeom>
          <a:noFill/>
        </p:spPr>
      </p:pic>
      <p:pic>
        <p:nvPicPr>
          <p:cNvPr id="24580" name="Picture 4" descr="http://www.bookfest.ca/images/graphics/CCAlogo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4572000"/>
            <a:ext cx="4876800" cy="1802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1676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Canadian Radio-television and Telecommunications Commission (</a:t>
            </a:r>
            <a:r>
              <a:rPr lang="en-US" dirty="0" err="1" smtClean="0"/>
              <a:t>CRTC</a:t>
            </a:r>
            <a:r>
              <a:rPr lang="en-US" dirty="0" smtClean="0"/>
              <a:t>)!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2057400"/>
            <a:ext cx="8686800" cy="4572000"/>
          </a:xfrm>
        </p:spPr>
        <p:txBody>
          <a:bodyPr/>
          <a:lstStyle/>
          <a:p>
            <a:r>
              <a:rPr lang="en-US" dirty="0" smtClean="0"/>
              <a:t>1968</a:t>
            </a:r>
          </a:p>
          <a:p>
            <a:r>
              <a:rPr lang="en-US" dirty="0" smtClean="0"/>
              <a:t>Regulate the amount of foreign material broadcast</a:t>
            </a:r>
          </a:p>
          <a:p>
            <a:r>
              <a:rPr lang="en-US" dirty="0" smtClean="0"/>
              <a:t>Imposed rules requiring Can. content</a:t>
            </a:r>
          </a:p>
          <a:p>
            <a:r>
              <a:rPr lang="en-US" dirty="0" smtClean="0"/>
              <a:t>Encouraged growth of arts and culture in Canada</a:t>
            </a:r>
            <a:endParaRPr lang="en-US" dirty="0"/>
          </a:p>
        </p:txBody>
      </p:sp>
      <p:pic>
        <p:nvPicPr>
          <p:cNvPr id="2050" name="Picture 2" descr="http://blog.gryphonnetworks.com/Portals/19702/images/crt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038600"/>
            <a:ext cx="3076575" cy="2609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boom!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686800" cy="5181600"/>
          </a:xfrm>
        </p:spPr>
        <p:txBody>
          <a:bodyPr/>
          <a:lstStyle/>
          <a:p>
            <a:r>
              <a:rPr lang="en-US" i="1" dirty="0" smtClean="0"/>
              <a:t>Baby boom</a:t>
            </a:r>
            <a:r>
              <a:rPr lang="en-US" dirty="0" smtClean="0"/>
              <a:t>: increased the birth rate (BR) in Canada and other countries</a:t>
            </a:r>
          </a:p>
          <a:p>
            <a:r>
              <a:rPr lang="en-US" dirty="0" smtClean="0"/>
              <a:t>Canada’s BR peaked in 1959</a:t>
            </a:r>
          </a:p>
          <a:p>
            <a:r>
              <a:rPr lang="en-US" dirty="0" smtClean="0"/>
              <a:t>1950’s: pop. peak for First Nations</a:t>
            </a:r>
          </a:p>
          <a:p>
            <a:r>
              <a:rPr lang="en-US" dirty="0" smtClean="0"/>
              <a:t>Post war immigration</a:t>
            </a:r>
          </a:p>
          <a:p>
            <a:r>
              <a:rPr lang="en-US" dirty="0" smtClean="0"/>
              <a:t>6.7 million children born b/t 1946 and 1961</a:t>
            </a:r>
          </a:p>
          <a:p>
            <a:pPr lvl="1"/>
            <a:r>
              <a:rPr lang="en-US" dirty="0" smtClean="0"/>
              <a:t>~ 1/3 of the pop.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884238"/>
          </a:xfrm>
        </p:spPr>
        <p:txBody>
          <a:bodyPr/>
          <a:lstStyle/>
          <a:p>
            <a:r>
              <a:rPr lang="en-US" dirty="0" smtClean="0"/>
              <a:t>Immigration!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4038600" cy="5562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1905-1960: somewhat restrictive </a:t>
            </a:r>
            <a:r>
              <a:rPr lang="en-US" dirty="0" err="1" smtClean="0"/>
              <a:t>imm</a:t>
            </a:r>
            <a:r>
              <a:rPr lang="en-US" dirty="0" smtClean="0"/>
              <a:t>. policy</a:t>
            </a:r>
          </a:p>
          <a:p>
            <a:pPr lvl="1"/>
            <a:r>
              <a:rPr lang="en-US" dirty="0" smtClean="0"/>
              <a:t>British and N. Europeans readily accepted</a:t>
            </a:r>
          </a:p>
          <a:p>
            <a:pPr lvl="1"/>
            <a:r>
              <a:rPr lang="en-US" dirty="0" err="1" smtClean="0"/>
              <a:t>G’ment</a:t>
            </a:r>
            <a:r>
              <a:rPr lang="en-US" dirty="0" smtClean="0"/>
              <a:t> limited # of other immigrants</a:t>
            </a:r>
          </a:p>
          <a:p>
            <a:r>
              <a:rPr lang="en-US" dirty="0" smtClean="0"/>
              <a:t>~1 million vets returned home</a:t>
            </a:r>
          </a:p>
          <a:p>
            <a:pPr lvl="1"/>
            <a:r>
              <a:rPr lang="en-US" dirty="0" smtClean="0"/>
              <a:t>Many married European women (war brides)</a:t>
            </a:r>
          </a:p>
          <a:p>
            <a:r>
              <a:rPr lang="en-US" dirty="0" smtClean="0"/>
              <a:t>War brides part of </a:t>
            </a:r>
            <a:r>
              <a:rPr lang="en-US" dirty="0" err="1" smtClean="0"/>
              <a:t>imm</a:t>
            </a:r>
            <a:r>
              <a:rPr lang="en-US" dirty="0" smtClean="0"/>
              <a:t>. wave</a:t>
            </a:r>
          </a:p>
          <a:p>
            <a:r>
              <a:rPr lang="en-US" dirty="0" smtClean="0"/>
              <a:t>165,000 displaced persons accepted</a:t>
            </a:r>
          </a:p>
          <a:p>
            <a:r>
              <a:rPr lang="en-US" dirty="0" smtClean="0"/>
              <a:t>New possibilities</a:t>
            </a:r>
          </a:p>
        </p:txBody>
      </p:sp>
      <p:pic>
        <p:nvPicPr>
          <p:cNvPr id="1026" name="Picture 2" descr="http://www.heroines.ca/graphics/brid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7224" y="1981200"/>
            <a:ext cx="4818529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Suburbs!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4648200" cy="5181600"/>
          </a:xfrm>
        </p:spPr>
        <p:txBody>
          <a:bodyPr/>
          <a:lstStyle/>
          <a:p>
            <a:r>
              <a:rPr lang="en-US" dirty="0" smtClean="0"/>
              <a:t>1000’s of new homes</a:t>
            </a:r>
          </a:p>
          <a:p>
            <a:r>
              <a:rPr lang="en-US" dirty="0" smtClean="0"/>
              <a:t>Cheaper to live in the suburbs</a:t>
            </a:r>
          </a:p>
          <a:p>
            <a:r>
              <a:rPr lang="en-US" dirty="0" smtClean="0"/>
              <a:t>Increase in econ. development supported suburban life</a:t>
            </a:r>
          </a:p>
          <a:p>
            <a:pPr lvl="1"/>
            <a:r>
              <a:rPr lang="en-US" dirty="0" smtClean="0"/>
              <a:t>Business and manufacturing booming</a:t>
            </a:r>
          </a:p>
          <a:p>
            <a:pPr lvl="1"/>
            <a:r>
              <a:rPr lang="en-US" dirty="0" smtClean="0"/>
              <a:t>Fewer than 6% of Canadians were unemployed</a:t>
            </a:r>
          </a:p>
          <a:p>
            <a:r>
              <a:rPr lang="en-US" dirty="0" smtClean="0"/>
              <a:t>Technological innovations</a:t>
            </a:r>
          </a:p>
        </p:txBody>
      </p:sp>
      <p:pic>
        <p:nvPicPr>
          <p:cNvPr id="9218" name="Picture 2" descr="http://www.laapush.org/environmentalspectrum_files/images/000001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457200"/>
            <a:ext cx="4178757" cy="3352800"/>
          </a:xfrm>
          <a:prstGeom prst="rect">
            <a:avLst/>
          </a:prstGeom>
          <a:noFill/>
        </p:spPr>
      </p:pic>
      <p:pic>
        <p:nvPicPr>
          <p:cNvPr id="9220" name="Picture 4" descr="http://si.wsj.net/public/resources/images/PT-AK559_Suburb_G_20081224174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038600"/>
            <a:ext cx="3806695" cy="254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Automobiles!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62400" y="1447800"/>
            <a:ext cx="4953000" cy="5181600"/>
          </a:xfrm>
        </p:spPr>
        <p:txBody>
          <a:bodyPr/>
          <a:lstStyle/>
          <a:p>
            <a:r>
              <a:rPr lang="en-US" dirty="0" smtClean="0"/>
              <a:t>1950’s: 3.5 million bought</a:t>
            </a:r>
          </a:p>
          <a:p>
            <a:r>
              <a:rPr lang="en-US" dirty="0" smtClean="0"/>
              <a:t>Changed Canadian neighborhoods</a:t>
            </a:r>
          </a:p>
          <a:p>
            <a:r>
              <a:rPr lang="en-US" dirty="0" smtClean="0"/>
              <a:t>Represented all elements of post-war era</a:t>
            </a:r>
          </a:p>
          <a:p>
            <a:pPr lvl="1"/>
            <a:r>
              <a:rPr lang="en-US" dirty="0" smtClean="0"/>
              <a:t>Fascination with technology, progress, and personal freedom</a:t>
            </a:r>
          </a:p>
          <a:p>
            <a:r>
              <a:rPr lang="en-US" dirty="0" smtClean="0"/>
              <a:t>Lots of fuel</a:t>
            </a:r>
          </a:p>
          <a:p>
            <a:pPr lvl="1"/>
            <a:r>
              <a:rPr lang="en-US" dirty="0" smtClean="0"/>
              <a:t>Increased dependence on oil</a:t>
            </a:r>
          </a:p>
          <a:p>
            <a:pPr lvl="2"/>
            <a:r>
              <a:rPr lang="en-US" dirty="0" smtClean="0"/>
              <a:t>Atmospheric pollution a problem (smog)</a:t>
            </a:r>
            <a:endParaRPr lang="en-US" dirty="0"/>
          </a:p>
        </p:txBody>
      </p:sp>
      <p:pic>
        <p:nvPicPr>
          <p:cNvPr id="8194" name="Picture 2" descr="http://i147.photobucket.com/albums/r293/VIEWLINER/0909/CONCEP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09800"/>
            <a:ext cx="369651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Women in the ‘50s!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54102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Suburban life centered on traditional middle-class family</a:t>
            </a:r>
          </a:p>
          <a:p>
            <a:pPr lvl="1"/>
            <a:r>
              <a:rPr lang="en-US" dirty="0" smtClean="0"/>
              <a:t>Stay-at-home mom at heart of this family</a:t>
            </a:r>
          </a:p>
          <a:p>
            <a:pPr lvl="1"/>
            <a:r>
              <a:rPr lang="en-US" dirty="0" smtClean="0"/>
              <a:t>Breadwinner: men’s role</a:t>
            </a:r>
          </a:p>
          <a:p>
            <a:pPr lvl="1"/>
            <a:r>
              <a:rPr lang="en-US" dirty="0" smtClean="0"/>
              <a:t>Popular women’s magazines: working mothers = delinquent children</a:t>
            </a:r>
          </a:p>
          <a:p>
            <a:r>
              <a:rPr lang="en-US" dirty="0" smtClean="0"/>
              <a:t>Many resented suburban life</a:t>
            </a:r>
          </a:p>
          <a:p>
            <a:pPr lvl="1"/>
            <a:r>
              <a:rPr lang="en-US" dirty="0" smtClean="0"/>
              <a:t>Felt isolated and trapped</a:t>
            </a:r>
          </a:p>
          <a:p>
            <a:r>
              <a:rPr lang="en-US" dirty="0" smtClean="0"/>
              <a:t>By 1960’s: looking for a different way of life</a:t>
            </a:r>
            <a:endParaRPr lang="en-US" dirty="0"/>
          </a:p>
        </p:txBody>
      </p:sp>
      <p:pic>
        <p:nvPicPr>
          <p:cNvPr id="7170" name="Picture 2" descr="http://webpage.pace.edu/nreagin/tempmotherhood/fall2003/4/cookingmother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752600"/>
            <a:ext cx="2819400" cy="3645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3581400" cy="808038"/>
          </a:xfrm>
        </p:spPr>
        <p:txBody>
          <a:bodyPr/>
          <a:lstStyle/>
          <a:p>
            <a:r>
              <a:rPr lang="en-US" dirty="0" smtClean="0"/>
              <a:t>Teen culture!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763000" cy="5257800"/>
          </a:xfrm>
        </p:spPr>
        <p:txBody>
          <a:bodyPr/>
          <a:lstStyle/>
          <a:p>
            <a:r>
              <a:rPr lang="en-US" dirty="0" smtClean="0"/>
              <a:t>“boomer” generation influenced Can. culture and economy for decades</a:t>
            </a:r>
          </a:p>
          <a:p>
            <a:r>
              <a:rPr lang="en-US" dirty="0" smtClean="0"/>
              <a:t>Boy Scouts, Girl Guides, other youth </a:t>
            </a:r>
            <a:r>
              <a:rPr lang="en-US" dirty="0" err="1" smtClean="0"/>
              <a:t>org.’s</a:t>
            </a:r>
            <a:r>
              <a:rPr lang="en-US" dirty="0" smtClean="0"/>
              <a:t> flourished</a:t>
            </a:r>
          </a:p>
          <a:p>
            <a:r>
              <a:rPr lang="en-US" dirty="0" err="1" smtClean="0"/>
              <a:t>G’ment</a:t>
            </a:r>
            <a:r>
              <a:rPr lang="en-US" dirty="0" smtClean="0"/>
              <a:t> built 1000’s of new schools, arenas, and playgrounds</a:t>
            </a:r>
          </a:p>
          <a:p>
            <a:r>
              <a:rPr lang="en-US" dirty="0" smtClean="0"/>
              <a:t>Manufacturers developed/made new products</a:t>
            </a:r>
          </a:p>
          <a:p>
            <a:r>
              <a:rPr lang="en-US" dirty="0" smtClean="0"/>
              <a:t>More time spent in school</a:t>
            </a:r>
          </a:p>
          <a:p>
            <a:pPr lvl="1"/>
            <a:r>
              <a:rPr lang="en-US" dirty="0" smtClean="0"/>
              <a:t>No wars or economic hardships</a:t>
            </a:r>
          </a:p>
          <a:p>
            <a:r>
              <a:rPr lang="en-US" dirty="0" smtClean="0"/>
              <a:t>Innovation of the “teenager”</a:t>
            </a:r>
          </a:p>
        </p:txBody>
      </p:sp>
      <p:pic>
        <p:nvPicPr>
          <p:cNvPr id="6146" name="Picture 2" descr="http://49656851.nhd.weebly.com/uploads/1/6/4/6/16468694/5931986_orig.jpg?4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4343400"/>
            <a:ext cx="36830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teen culture!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4800600" cy="5181600"/>
          </a:xfrm>
        </p:spPr>
        <p:txBody>
          <a:bodyPr/>
          <a:lstStyle/>
          <a:p>
            <a:r>
              <a:rPr lang="en-US" dirty="0" smtClean="0"/>
              <a:t>Rock ‘n’ Roll: favorite of many teens</a:t>
            </a:r>
          </a:p>
          <a:p>
            <a:pPr lvl="1"/>
            <a:r>
              <a:rPr lang="en-US" dirty="0" smtClean="0"/>
              <a:t>Banned in many places</a:t>
            </a:r>
          </a:p>
          <a:p>
            <a:r>
              <a:rPr lang="en-US" dirty="0" smtClean="0"/>
              <a:t>Elvis’s hip “swiveling” seen as “obscene”</a:t>
            </a:r>
          </a:p>
          <a:p>
            <a:r>
              <a:rPr lang="en-US" dirty="0" smtClean="0"/>
              <a:t>Racism was at the heart of society </a:t>
            </a:r>
            <a:r>
              <a:rPr lang="en-US" dirty="0" smtClean="0">
                <a:sym typeface="Wingdings" pitchFamily="2" charset="2"/>
              </a:rPr>
              <a:t> reflected in attacks on Rock ‘n’ Roll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Close connection to African-American culture</a:t>
            </a:r>
            <a:endParaRPr lang="en-US" dirty="0"/>
          </a:p>
        </p:txBody>
      </p:sp>
      <p:pic>
        <p:nvPicPr>
          <p:cNvPr id="5122" name="Picture 2" descr="http://mag.nobleandroyal.com/en/wp-content/uploads/2013/01/elvis-presley-1957-jailhouse-ro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371600"/>
            <a:ext cx="3866665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Consumerism!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447800"/>
            <a:ext cx="8839200" cy="2590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TV shows in black and white</a:t>
            </a:r>
          </a:p>
          <a:p>
            <a:pPr lvl="1"/>
            <a:r>
              <a:rPr lang="en-US" dirty="0" smtClean="0"/>
              <a:t>Color TV to Canada: 1966</a:t>
            </a:r>
          </a:p>
          <a:p>
            <a:r>
              <a:rPr lang="en-US" dirty="0" smtClean="0"/>
              <a:t>Canadians watching American shows</a:t>
            </a:r>
          </a:p>
          <a:p>
            <a:r>
              <a:rPr lang="en-US" dirty="0" smtClean="0"/>
              <a:t>Advertisers: “consumption the way to happiness”</a:t>
            </a:r>
          </a:p>
          <a:p>
            <a:pPr lvl="1"/>
            <a:r>
              <a:rPr lang="en-US" dirty="0" smtClean="0"/>
              <a:t>Selling the “good life”</a:t>
            </a:r>
          </a:p>
          <a:p>
            <a:pPr lvl="1"/>
            <a:r>
              <a:rPr lang="en-US" dirty="0" smtClean="0"/>
              <a:t>Advertising: one of biggest areas of economic growth</a:t>
            </a:r>
            <a:endParaRPr lang="en-US" dirty="0"/>
          </a:p>
        </p:txBody>
      </p:sp>
      <p:pic>
        <p:nvPicPr>
          <p:cNvPr id="4098" name="Picture 2" descr="http://faculty.polytechnic.org/gfeldmeth/ad_t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962400"/>
            <a:ext cx="4286250" cy="2609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343</TotalTime>
  <Words>487</Words>
  <Application>Microsoft Office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Equity</vt:lpstr>
      <vt:lpstr>The Changing Face of Canada</vt:lpstr>
      <vt:lpstr>Population boom!</vt:lpstr>
      <vt:lpstr>Immigration!</vt:lpstr>
      <vt:lpstr>Suburbs!</vt:lpstr>
      <vt:lpstr>Automobiles!</vt:lpstr>
      <vt:lpstr>Women in the ‘50s!</vt:lpstr>
      <vt:lpstr>Teen culture!</vt:lpstr>
      <vt:lpstr>More teen culture!</vt:lpstr>
      <vt:lpstr>Consumerism!</vt:lpstr>
      <vt:lpstr>The Massey Commission!</vt:lpstr>
      <vt:lpstr>Massey Commission (cont)!</vt:lpstr>
      <vt:lpstr>Canadian Radio-television and Telecommunications Commission (CRTC)!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Changing Face of Canada</dc:title>
  <dc:creator>Claire Rogers</dc:creator>
  <cp:lastModifiedBy>Rogers, Claire</cp:lastModifiedBy>
  <cp:revision>42</cp:revision>
  <dcterms:created xsi:type="dcterms:W3CDTF">2013-04-29T23:43:48Z</dcterms:created>
  <dcterms:modified xsi:type="dcterms:W3CDTF">2013-04-30T15:28:54Z</dcterms:modified>
</cp:coreProperties>
</file>